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3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26/01/1441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26/01/1441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26/01/1441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26/01/1441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26/01/1441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26/01/1441</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88640"/>
            <a:ext cx="1474787"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64839"/>
            <a:ext cx="1365250"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244983" y="2204864"/>
            <a:ext cx="7128792" cy="1754326"/>
          </a:xfrm>
          <a:prstGeom prst="rect">
            <a:avLst/>
          </a:prstGeom>
        </p:spPr>
        <p:txBody>
          <a:bodyPr wrap="square">
            <a:spAutoFit/>
          </a:bodyPr>
          <a:lstStyle/>
          <a:p>
            <a:pPr lvl="0" algn="ctr"/>
            <a:r>
              <a:rPr lang="en-US" sz="3600" b="1" dirty="0" smtClean="0">
                <a:solidFill>
                  <a:srgbClr val="A03090"/>
                </a:solidFill>
              </a:rPr>
              <a:t>Dr. </a:t>
            </a:r>
            <a:r>
              <a:rPr lang="en-US" sz="3600" b="1" dirty="0" err="1" smtClean="0">
                <a:solidFill>
                  <a:srgbClr val="A03090"/>
                </a:solidFill>
              </a:rPr>
              <a:t>Hiba</a:t>
            </a:r>
            <a:r>
              <a:rPr lang="en-US" sz="3600" b="1" dirty="0" smtClean="0">
                <a:solidFill>
                  <a:srgbClr val="A03090"/>
                </a:solidFill>
              </a:rPr>
              <a:t> </a:t>
            </a:r>
            <a:r>
              <a:rPr lang="en-US" sz="3600" b="1" dirty="0" err="1" smtClean="0">
                <a:solidFill>
                  <a:srgbClr val="A03090"/>
                </a:solidFill>
              </a:rPr>
              <a:t>Shakir</a:t>
            </a:r>
            <a:r>
              <a:rPr lang="en-US" sz="3600" b="1" dirty="0" smtClean="0">
                <a:solidFill>
                  <a:srgbClr val="A03090"/>
                </a:solidFill>
              </a:rPr>
              <a:t> Ahmed</a:t>
            </a:r>
          </a:p>
          <a:p>
            <a:pPr lvl="0" algn="ctr"/>
            <a:r>
              <a:rPr lang="en-US" sz="3600" b="1" dirty="0" smtClean="0">
                <a:solidFill>
                  <a:srgbClr val="A03090"/>
                </a:solidFill>
              </a:rPr>
              <a:t>Microbiology / </a:t>
            </a:r>
            <a:r>
              <a:rPr lang="en-US" sz="3600" b="1" dirty="0">
                <a:solidFill>
                  <a:srgbClr val="A03090"/>
                </a:solidFill>
              </a:rPr>
              <a:t>C</a:t>
            </a:r>
            <a:r>
              <a:rPr lang="en-US" sz="3600" b="1" dirty="0" smtClean="0">
                <a:solidFill>
                  <a:srgbClr val="A03090"/>
                </a:solidFill>
              </a:rPr>
              <a:t>linical Immunology</a:t>
            </a:r>
            <a:endParaRPr lang="ar-IQ" sz="3600" b="1" dirty="0">
              <a:solidFill>
                <a:srgbClr val="A03090"/>
              </a:solidFill>
            </a:endParaRPr>
          </a:p>
        </p:txBody>
      </p:sp>
    </p:spTree>
    <p:extLst>
      <p:ext uri="{BB962C8B-B14F-4D97-AF65-F5344CB8AC3E}">
        <p14:creationId xmlns:p14="http://schemas.microsoft.com/office/powerpoint/2010/main" val="333913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08920"/>
            <a:ext cx="8229600" cy="1143000"/>
          </a:xfrm>
        </p:spPr>
        <p:txBody>
          <a:bodyPr/>
          <a:lstStyle/>
          <a:p>
            <a:pPr algn="ctr" rtl="0">
              <a:lnSpc>
                <a:spcPct val="115000"/>
              </a:lnSpc>
              <a:spcAft>
                <a:spcPts val="1000"/>
              </a:spcAft>
            </a:pPr>
            <a:r>
              <a:rPr lang="en-US" dirty="0">
                <a:solidFill>
                  <a:srgbClr val="7030A0"/>
                </a:solidFill>
                <a:latin typeface="Times New Roman"/>
                <a:ea typeface="Calibri"/>
                <a:cs typeface="Arial"/>
              </a:rPr>
              <a:t>ONCOVIRUSES</a:t>
            </a:r>
            <a:endParaRPr lang="en-US" sz="4400" dirty="0">
              <a:solidFill>
                <a:srgbClr val="7030A0"/>
              </a:solidFill>
              <a:effectLst/>
              <a:latin typeface="Calibri"/>
              <a:ea typeface="Calibri"/>
              <a:cs typeface="Arial"/>
            </a:endParaRPr>
          </a:p>
        </p:txBody>
      </p:sp>
      <p:sp>
        <p:nvSpPr>
          <p:cNvPr id="3" name="عنصر نائب للمحتوى 2"/>
          <p:cNvSpPr>
            <a:spLocks noGrp="1"/>
          </p:cNvSpPr>
          <p:nvPr>
            <p:ph idx="1"/>
          </p:nvPr>
        </p:nvSpPr>
        <p:spPr>
          <a:xfrm>
            <a:off x="457200" y="4941168"/>
            <a:ext cx="8229600" cy="1184995"/>
          </a:xfrm>
        </p:spPr>
        <p:txBody>
          <a:bodyPr>
            <a:normAutofit/>
          </a:bodyPr>
          <a:lstStyle/>
          <a:p>
            <a:pPr marL="0" indent="0" algn="ctr">
              <a:buNone/>
            </a:pPr>
            <a:r>
              <a:rPr lang="en-US" sz="3600" dirty="0" smtClean="0">
                <a:solidFill>
                  <a:srgbClr val="7030A0"/>
                </a:solidFill>
              </a:rPr>
              <a:t>Lecture 10</a:t>
            </a:r>
            <a:endParaRPr lang="ar-IQ" sz="3600" dirty="0">
              <a:solidFill>
                <a:srgbClr val="7030A0"/>
              </a:solidFill>
            </a:endParaRPr>
          </a:p>
        </p:txBody>
      </p:sp>
    </p:spTree>
    <p:extLst>
      <p:ext uri="{BB962C8B-B14F-4D97-AF65-F5344CB8AC3E}">
        <p14:creationId xmlns:p14="http://schemas.microsoft.com/office/powerpoint/2010/main" val="3755842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335488"/>
          </a:xfrm>
        </p:spPr>
        <p:txBody>
          <a:bodyPr>
            <a:normAutofit fontScale="92500"/>
          </a:bodyPr>
          <a:lstStyle/>
          <a:p>
            <a:pPr algn="just" rtl="0">
              <a:lnSpc>
                <a:spcPct val="115000"/>
              </a:lnSpc>
              <a:spcAft>
                <a:spcPts val="1000"/>
              </a:spcAft>
              <a:buFont typeface="Wingdings" pitchFamily="2" charset="2"/>
              <a:buChar char="Ø"/>
            </a:pPr>
            <a:r>
              <a:rPr lang="en-US" dirty="0">
                <a:ea typeface="Calibri"/>
                <a:cs typeface="Arial"/>
              </a:rPr>
              <a:t>ONCOVIRUSES</a:t>
            </a:r>
            <a:endParaRPr lang="en-US" sz="1800" dirty="0">
              <a:latin typeface="Calibri"/>
              <a:ea typeface="Calibri"/>
              <a:cs typeface="Arial"/>
            </a:endParaRPr>
          </a:p>
          <a:p>
            <a:pPr algn="just" rtl="0">
              <a:lnSpc>
                <a:spcPct val="115000"/>
              </a:lnSpc>
              <a:spcAft>
                <a:spcPts val="1000"/>
              </a:spcAft>
              <a:buFont typeface="Wingdings" pitchFamily="2" charset="2"/>
              <a:buChar char="Ø"/>
            </a:pPr>
            <a:r>
              <a:rPr lang="en-US" dirty="0">
                <a:ea typeface="Calibri"/>
                <a:cs typeface="Arial"/>
              </a:rPr>
              <a:t>Viruses are etiologic factors in the development of several types of human tumors including two of great significance world-wide cervical cancer and liver cancer , at least 15% of all human tumors worldwide have a viral cause. </a:t>
            </a:r>
            <a:endParaRPr lang="en-US" dirty="0" smtClean="0">
              <a:ea typeface="Calibri"/>
              <a:cs typeface="Arial"/>
            </a:endParaRPr>
          </a:p>
          <a:p>
            <a:pPr algn="just" rtl="0">
              <a:lnSpc>
                <a:spcPct val="115000"/>
              </a:lnSpc>
              <a:spcAft>
                <a:spcPts val="1000"/>
              </a:spcAft>
              <a:buFont typeface="Wingdings" pitchFamily="2" charset="2"/>
              <a:buChar char="Ø"/>
            </a:pPr>
            <a:r>
              <a:rPr lang="en-US" dirty="0" smtClean="0">
                <a:ea typeface="Calibri"/>
                <a:cs typeface="Arial"/>
              </a:rPr>
              <a:t>The </a:t>
            </a:r>
            <a:r>
              <a:rPr lang="en-US" dirty="0">
                <a:ea typeface="Calibri"/>
                <a:cs typeface="Arial"/>
              </a:rPr>
              <a:t>viruses that have been strongly associated with human cancers are human papilloma viruses (genital tumor, squamous cell carcinoma and </a:t>
            </a:r>
            <a:r>
              <a:rPr lang="en-US" dirty="0" err="1">
                <a:ea typeface="Calibri"/>
                <a:cs typeface="Arial"/>
              </a:rPr>
              <a:t>oropharyngeal</a:t>
            </a:r>
            <a:r>
              <a:rPr lang="en-US" dirty="0">
                <a:ea typeface="Calibri"/>
                <a:cs typeface="Arial"/>
              </a:rPr>
              <a:t> carcinoma) </a:t>
            </a:r>
            <a:r>
              <a:rPr lang="en-US" b="1" dirty="0">
                <a:solidFill>
                  <a:srgbClr val="7030A0"/>
                </a:solidFill>
                <a:ea typeface="Calibri"/>
                <a:cs typeface="Arial"/>
              </a:rPr>
              <a:t>EBV</a:t>
            </a:r>
            <a:r>
              <a:rPr lang="en-US" dirty="0">
                <a:ea typeface="Calibri"/>
                <a:cs typeface="Arial"/>
              </a:rPr>
              <a:t> (Nasopharyngeal carcinoma and lymphoma) , </a:t>
            </a:r>
            <a:r>
              <a:rPr lang="en-US" b="1" dirty="0">
                <a:solidFill>
                  <a:srgbClr val="7030A0"/>
                </a:solidFill>
                <a:ea typeface="Calibri"/>
                <a:cs typeface="Arial"/>
              </a:rPr>
              <a:t>Hepatitis B </a:t>
            </a:r>
            <a:r>
              <a:rPr lang="en-US" dirty="0">
                <a:ea typeface="Calibri"/>
                <a:cs typeface="Arial"/>
              </a:rPr>
              <a:t>(Hepatocellular carcinoma) , </a:t>
            </a:r>
            <a:r>
              <a:rPr lang="en-US" b="1" dirty="0">
                <a:solidFill>
                  <a:srgbClr val="7030A0"/>
                </a:solidFill>
                <a:ea typeface="Calibri"/>
                <a:cs typeface="Arial"/>
              </a:rPr>
              <a:t>HTL virus </a:t>
            </a:r>
            <a:r>
              <a:rPr lang="en-US" dirty="0">
                <a:ea typeface="Calibri"/>
                <a:cs typeface="Arial"/>
              </a:rPr>
              <a:t>(Adult T cell leukemia) , </a:t>
            </a:r>
            <a:r>
              <a:rPr lang="en-US" b="1" dirty="0">
                <a:solidFill>
                  <a:srgbClr val="7030A0"/>
                </a:solidFill>
                <a:ea typeface="Calibri"/>
                <a:cs typeface="Arial"/>
              </a:rPr>
              <a:t>AIDS</a:t>
            </a:r>
            <a:r>
              <a:rPr lang="en-US" dirty="0">
                <a:ea typeface="Calibri"/>
                <a:cs typeface="Arial"/>
              </a:rPr>
              <a:t> and </a:t>
            </a:r>
            <a:r>
              <a:rPr lang="en-US" b="1" dirty="0">
                <a:solidFill>
                  <a:srgbClr val="7030A0"/>
                </a:solidFill>
                <a:ea typeface="Calibri"/>
                <a:cs typeface="Arial"/>
              </a:rPr>
              <a:t>HCV</a:t>
            </a:r>
            <a:r>
              <a:rPr lang="en-US" dirty="0">
                <a:ea typeface="Calibri"/>
                <a:cs typeface="Arial"/>
              </a:rPr>
              <a:t> (Hepatocellular carcinoma</a:t>
            </a:r>
            <a:r>
              <a:rPr lang="ar-IQ" dirty="0">
                <a:ea typeface="Calibri"/>
                <a:cs typeface="Arial"/>
              </a:rPr>
              <a:t>(</a:t>
            </a:r>
            <a:endParaRPr lang="en-US" sz="1800" dirty="0">
              <a:effectLst/>
              <a:latin typeface="Calibri"/>
              <a:ea typeface="Calibri"/>
              <a:cs typeface="Arial"/>
            </a:endParaRPr>
          </a:p>
        </p:txBody>
      </p:sp>
    </p:spTree>
    <p:extLst>
      <p:ext uri="{BB962C8B-B14F-4D97-AF65-F5344CB8AC3E}">
        <p14:creationId xmlns:p14="http://schemas.microsoft.com/office/powerpoint/2010/main" val="350478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335488"/>
          </a:xfrm>
        </p:spPr>
        <p:txBody>
          <a:bodyPr/>
          <a:lstStyle/>
          <a:p>
            <a:pPr algn="just" rtl="0">
              <a:lnSpc>
                <a:spcPct val="115000"/>
              </a:lnSpc>
              <a:spcAft>
                <a:spcPts val="1000"/>
              </a:spcAft>
            </a:pPr>
            <a:r>
              <a:rPr lang="en-US" dirty="0">
                <a:ea typeface="Calibri"/>
                <a:cs typeface="Arial"/>
              </a:rPr>
              <a:t>Like other viruses , tumor viruses are classified among different virus families according to the nucleic acid of their genome and the biophysical characteristics of their </a:t>
            </a:r>
            <a:r>
              <a:rPr lang="en-US" dirty="0" err="1">
                <a:ea typeface="Calibri"/>
                <a:cs typeface="Arial"/>
              </a:rPr>
              <a:t>virion</a:t>
            </a:r>
            <a:r>
              <a:rPr lang="en-US" dirty="0">
                <a:ea typeface="Calibri"/>
                <a:cs typeface="Arial"/>
              </a:rPr>
              <a:t> </a:t>
            </a:r>
            <a:r>
              <a:rPr lang="en-US" dirty="0" smtClean="0">
                <a:ea typeface="Calibri"/>
                <a:cs typeface="Arial"/>
              </a:rPr>
              <a:t>.</a:t>
            </a:r>
          </a:p>
          <a:p>
            <a:pPr algn="just" rtl="0">
              <a:lnSpc>
                <a:spcPct val="115000"/>
              </a:lnSpc>
              <a:spcAft>
                <a:spcPts val="1000"/>
              </a:spcAft>
            </a:pPr>
            <a:r>
              <a:rPr lang="en-US" dirty="0" smtClean="0">
                <a:ea typeface="Calibri"/>
                <a:cs typeface="Arial"/>
              </a:rPr>
              <a:t> </a:t>
            </a:r>
            <a:r>
              <a:rPr lang="en-US" dirty="0">
                <a:ea typeface="Calibri"/>
                <a:cs typeface="Arial"/>
              </a:rPr>
              <a:t>most recognized tumor viruses have a DNA genome , DNA tumor viruses encode viral </a:t>
            </a:r>
            <a:r>
              <a:rPr lang="en-US" dirty="0" err="1">
                <a:ea typeface="Calibri"/>
                <a:cs typeface="Arial"/>
              </a:rPr>
              <a:t>oncoproteins</a:t>
            </a:r>
            <a:r>
              <a:rPr lang="en-US" dirty="0">
                <a:ea typeface="Calibri"/>
                <a:cs typeface="Arial"/>
              </a:rPr>
              <a:t> that are important for viral replication but also affects cellular growth control pathways </a:t>
            </a:r>
            <a:r>
              <a:rPr lang="en-US" dirty="0" smtClean="0">
                <a:ea typeface="Calibri"/>
                <a:cs typeface="Arial"/>
              </a:rPr>
              <a:t>.</a:t>
            </a:r>
          </a:p>
          <a:p>
            <a:pPr algn="just" rtl="0">
              <a:lnSpc>
                <a:spcPct val="115000"/>
              </a:lnSpc>
              <a:spcAft>
                <a:spcPts val="1000"/>
              </a:spcAft>
            </a:pPr>
            <a:r>
              <a:rPr lang="en-US" dirty="0" smtClean="0">
                <a:ea typeface="Calibri"/>
                <a:cs typeface="Arial"/>
              </a:rPr>
              <a:t>most </a:t>
            </a:r>
            <a:r>
              <a:rPr lang="en-US" dirty="0">
                <a:ea typeface="Calibri"/>
                <a:cs typeface="Arial"/>
              </a:rPr>
              <a:t>RNA tumor viruses belong to the retrovirus family, HTL virus &amp; HIV</a:t>
            </a:r>
            <a:r>
              <a:rPr lang="ar-IQ" dirty="0">
                <a:ea typeface="Calibri"/>
                <a:cs typeface="Arial"/>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232774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479504"/>
          </a:xfrm>
        </p:spPr>
        <p:txBody>
          <a:bodyPr>
            <a:normAutofit fontScale="92500" lnSpcReduction="20000"/>
          </a:bodyPr>
          <a:lstStyle/>
          <a:p>
            <a:pPr algn="just" rtl="0">
              <a:lnSpc>
                <a:spcPct val="115000"/>
              </a:lnSpc>
              <a:spcAft>
                <a:spcPts val="1000"/>
              </a:spcAft>
              <a:buFont typeface="Wingdings" pitchFamily="2" charset="2"/>
              <a:buChar char="Ø"/>
            </a:pPr>
            <a:r>
              <a:rPr lang="en-US" sz="3000" dirty="0">
                <a:solidFill>
                  <a:srgbClr val="7030A0"/>
                </a:solidFill>
                <a:ea typeface="Calibri"/>
                <a:cs typeface="Arial"/>
              </a:rPr>
              <a:t>Multistep Carcinogenesis</a:t>
            </a:r>
          </a:p>
          <a:p>
            <a:pPr algn="just" rtl="0">
              <a:lnSpc>
                <a:spcPct val="115000"/>
              </a:lnSpc>
              <a:spcAft>
                <a:spcPts val="1000"/>
              </a:spcAft>
              <a:buFont typeface="Wingdings" pitchFamily="2" charset="2"/>
              <a:buChar char="Ø"/>
            </a:pPr>
            <a:r>
              <a:rPr lang="en-US" dirty="0">
                <a:ea typeface="Calibri"/>
                <a:cs typeface="Arial"/>
              </a:rPr>
              <a:t>carcinogenesis is a multistep process ; that is , multiple genetic changes must occur to convert a normal cell into a malignant one. intermediate stages have been identified and designated by term such as " immortalized" , "hyperplastic" and " </a:t>
            </a:r>
            <a:r>
              <a:rPr lang="en-US" dirty="0" err="1">
                <a:ea typeface="Calibri"/>
                <a:cs typeface="Arial"/>
              </a:rPr>
              <a:t>preneoplastic</a:t>
            </a:r>
            <a:r>
              <a:rPr lang="en-US" dirty="0">
                <a:ea typeface="Calibri"/>
                <a:cs typeface="Arial"/>
              </a:rPr>
              <a:t>" . Tumors usually</a:t>
            </a:r>
            <a:endParaRPr lang="en-US" sz="1800" dirty="0">
              <a:latin typeface="Calibri"/>
              <a:ea typeface="Calibri"/>
              <a:cs typeface="Arial"/>
            </a:endParaRPr>
          </a:p>
          <a:p>
            <a:pPr algn="just" rtl="0">
              <a:buFont typeface="Wingdings" pitchFamily="2" charset="2"/>
              <a:buChar char="Ø"/>
            </a:pPr>
            <a:r>
              <a:rPr lang="en-US" dirty="0">
                <a:ea typeface="Calibri"/>
              </a:rPr>
              <a:t>develop slowly over a long period of time. the natural history of human and animal cancers suggest a multistep process of cellular evolution , probably involving cellular genetic instability and repeated selection of rare cells with some selective growth advantage. </a:t>
            </a:r>
            <a:endParaRPr lang="en-US" dirty="0" smtClean="0">
              <a:ea typeface="Calibri"/>
            </a:endParaRPr>
          </a:p>
          <a:p>
            <a:pPr algn="just" rtl="0">
              <a:buFont typeface="Wingdings" pitchFamily="2" charset="2"/>
              <a:buChar char="Ø"/>
            </a:pPr>
            <a:r>
              <a:rPr lang="en-US" dirty="0" smtClean="0">
                <a:ea typeface="Calibri"/>
              </a:rPr>
              <a:t>the </a:t>
            </a:r>
            <a:r>
              <a:rPr lang="en-US" dirty="0">
                <a:ea typeface="Calibri"/>
              </a:rPr>
              <a:t>number of mutations underlying this process is estimated to range from five to eight. observation suggest that activation of multiple cellular oncogenes and inactivation of tumor suppressor genes are involving in the evolution of tumors whether or not a virus is involved. </a:t>
            </a:r>
            <a:endParaRPr lang="ar-IQ" dirty="0"/>
          </a:p>
        </p:txBody>
      </p:sp>
    </p:spTree>
    <p:extLst>
      <p:ext uri="{BB962C8B-B14F-4D97-AF65-F5344CB8AC3E}">
        <p14:creationId xmlns:p14="http://schemas.microsoft.com/office/powerpoint/2010/main" val="361667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2959224"/>
          </a:xfrm>
        </p:spPr>
        <p:txBody>
          <a:bodyPr/>
          <a:lstStyle/>
          <a:p>
            <a:pPr marL="0" indent="0" algn="just" rtl="0">
              <a:buNone/>
            </a:pPr>
            <a:r>
              <a:rPr lang="en-US" dirty="0">
                <a:ea typeface="Calibri"/>
              </a:rPr>
              <a:t>it appears that a tumor virus usually acts as a cofactor, providing only some of the steps required to generate malignant cells. viruses are necessary-but not sufficient-for development of tumors with a viral etiology m. viruses often act as initiators of the neoplastic process and may do so by different mechanisms. </a:t>
            </a:r>
            <a:endParaRPr lang="ar-IQ" dirty="0"/>
          </a:p>
        </p:txBody>
      </p:sp>
    </p:spTree>
    <p:extLst>
      <p:ext uri="{BB962C8B-B14F-4D97-AF65-F5344CB8AC3E}">
        <p14:creationId xmlns:p14="http://schemas.microsoft.com/office/powerpoint/2010/main" val="211261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839544"/>
          </a:xfrm>
        </p:spPr>
        <p:txBody>
          <a:bodyPr>
            <a:normAutofit fontScale="77500" lnSpcReduction="20000"/>
          </a:bodyPr>
          <a:lstStyle/>
          <a:p>
            <a:pPr marL="0" indent="0" algn="just" rtl="0">
              <a:lnSpc>
                <a:spcPct val="115000"/>
              </a:lnSpc>
              <a:spcAft>
                <a:spcPts val="1000"/>
              </a:spcAft>
              <a:buNone/>
            </a:pPr>
            <a:r>
              <a:rPr lang="en-US" dirty="0">
                <a:solidFill>
                  <a:srgbClr val="C00000"/>
                </a:solidFill>
                <a:ea typeface="Calibri"/>
                <a:cs typeface="Arial"/>
              </a:rPr>
              <a:t>Tenets of viral carcinogenesis </a:t>
            </a:r>
            <a:r>
              <a:rPr lang="en-US" dirty="0" smtClean="0">
                <a:solidFill>
                  <a:srgbClr val="C00000"/>
                </a:solidFill>
                <a:ea typeface="Calibri"/>
                <a:cs typeface="Arial"/>
              </a:rPr>
              <a:t>: </a:t>
            </a:r>
            <a:endParaRPr lang="en-US" sz="1800" dirty="0">
              <a:solidFill>
                <a:srgbClr val="C00000"/>
              </a:solidFill>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1-Viruses can cause cancer in animal and humans.</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 2-Tumor viruses frequently establish persistent infections in natural hist. 3-Host factors are important determinants of virus-induced </a:t>
            </a:r>
            <a:r>
              <a:rPr lang="en-US" dirty="0" err="1">
                <a:ea typeface="Calibri"/>
                <a:cs typeface="Arial"/>
              </a:rPr>
              <a:t>tumorigenesis</a:t>
            </a:r>
            <a:r>
              <a:rPr lang="en-US" dirty="0">
                <a:ea typeface="Calibri"/>
                <a:cs typeface="Arial"/>
              </a:rPr>
              <a:t>. 4-Viruses are seldom complete carcinogens.</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 5-Virus infections are more common than virus-related tumor formation. 6-Long latent period usually elapse between initial virus infection and tumor appearances. </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7-Viral strains may differ in oncogenic potential. </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8-Viruses may be either direct or indirect acting carcinogenic agents</a:t>
            </a:r>
            <a:r>
              <a:rPr lang="ar-IQ" dirty="0">
                <a:ea typeface="Calibri"/>
                <a:cs typeface="Arial"/>
              </a:rPr>
              <a:t>.</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9- Oncogenic viruses modulate growth control pathways in cells. </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10-Animal models may reveal mechanisms of viral carcinogenesis.</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 11-Viral markers are usually present in tumor cells. </a:t>
            </a:r>
            <a:endParaRPr lang="en-US" sz="1800" dirty="0">
              <a:latin typeface="Calibri"/>
              <a:ea typeface="Calibri"/>
              <a:cs typeface="Arial"/>
            </a:endParaRPr>
          </a:p>
          <a:p>
            <a:pPr algn="just" rtl="0">
              <a:lnSpc>
                <a:spcPct val="115000"/>
              </a:lnSpc>
              <a:spcAft>
                <a:spcPts val="1000"/>
              </a:spcAft>
              <a:buFont typeface="Wingdings" pitchFamily="2" charset="2"/>
              <a:buChar char="ü"/>
            </a:pPr>
            <a:r>
              <a:rPr lang="en-US" dirty="0">
                <a:ea typeface="Calibri"/>
                <a:cs typeface="Arial"/>
              </a:rPr>
              <a:t>12-One virus may be associated with more than one type of tumor</a:t>
            </a:r>
            <a:r>
              <a:rPr lang="ar-IQ" dirty="0">
                <a:ea typeface="Calibri"/>
                <a:cs typeface="Arial"/>
              </a:rPr>
              <a:t>.</a:t>
            </a:r>
            <a:endParaRPr lang="en-US" sz="1800" dirty="0">
              <a:latin typeface="Calibri"/>
              <a:ea typeface="Calibri"/>
              <a:cs typeface="Arial"/>
            </a:endParaRPr>
          </a:p>
          <a:p>
            <a:pPr>
              <a:buFont typeface="Wingdings" pitchFamily="2" charset="2"/>
              <a:buChar char="ü"/>
            </a:pPr>
            <a:endParaRPr lang="ar-IQ" dirty="0"/>
          </a:p>
        </p:txBody>
      </p:sp>
    </p:spTree>
    <p:extLst>
      <p:ext uri="{BB962C8B-B14F-4D97-AF65-F5344CB8AC3E}">
        <p14:creationId xmlns:p14="http://schemas.microsoft.com/office/powerpoint/2010/main" val="223052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0" y="685800"/>
            <a:ext cx="7543800" cy="5551512"/>
          </a:xfrm>
        </p:spPr>
        <p:txBody>
          <a:bodyPr>
            <a:normAutofit fontScale="92500" lnSpcReduction="20000"/>
          </a:bodyPr>
          <a:lstStyle/>
          <a:p>
            <a:pPr algn="just" rtl="0">
              <a:lnSpc>
                <a:spcPct val="115000"/>
              </a:lnSpc>
              <a:spcAft>
                <a:spcPts val="1000"/>
              </a:spcAft>
            </a:pPr>
            <a:r>
              <a:rPr lang="en-US" b="1" dirty="0">
                <a:solidFill>
                  <a:srgbClr val="C00000"/>
                </a:solidFill>
                <a:ea typeface="Calibri"/>
                <a:cs typeface="Arial"/>
              </a:rPr>
              <a:t>Human Papillomaviruses (HPV</a:t>
            </a:r>
            <a:r>
              <a:rPr lang="ar-IQ" b="1" dirty="0">
                <a:solidFill>
                  <a:srgbClr val="C00000"/>
                </a:solidFill>
                <a:latin typeface="Calibri"/>
                <a:ea typeface="Calibri"/>
              </a:rPr>
              <a:t>(</a:t>
            </a:r>
            <a:endParaRPr lang="en-US" sz="1800" dirty="0">
              <a:solidFill>
                <a:srgbClr val="C00000"/>
              </a:solidFill>
              <a:latin typeface="Calibri"/>
              <a:ea typeface="Calibri"/>
              <a:cs typeface="Arial"/>
            </a:endParaRPr>
          </a:p>
          <a:p>
            <a:pPr marL="0" indent="0" algn="just" rtl="0">
              <a:lnSpc>
                <a:spcPct val="115000"/>
              </a:lnSpc>
              <a:spcAft>
                <a:spcPts val="1000"/>
              </a:spcAft>
              <a:buNone/>
            </a:pPr>
            <a:r>
              <a:rPr lang="en-US" dirty="0">
                <a:ea typeface="Calibri"/>
                <a:cs typeface="Arial"/>
              </a:rPr>
              <a:t>Papillomaviruses are slightly larger in diameter (55 nm) and contain a large genome 8 </a:t>
            </a:r>
            <a:r>
              <a:rPr lang="en-US" dirty="0" err="1">
                <a:ea typeface="Calibri"/>
                <a:cs typeface="Arial"/>
              </a:rPr>
              <a:t>kbp</a:t>
            </a:r>
            <a:r>
              <a:rPr lang="en-US" dirty="0">
                <a:ea typeface="Calibri"/>
                <a:cs typeface="Arial"/>
              </a:rPr>
              <a:t> , Papillomaviruses have double-strand and circular DNA and non-enveloped virus , Papillomavirus can cause several different kinds of warts in skin , genital warts , laryngeal papilloma and cervical cancer</a:t>
            </a:r>
            <a:r>
              <a:rPr lang="ar-IQ" dirty="0">
                <a:latin typeface="Calibri"/>
                <a:ea typeface="Calibri"/>
              </a:rPr>
              <a:t>.</a:t>
            </a:r>
            <a:endParaRPr lang="en-US" sz="1800" dirty="0">
              <a:latin typeface="Calibri"/>
              <a:ea typeface="Calibri"/>
              <a:cs typeface="Arial"/>
            </a:endParaRPr>
          </a:p>
          <a:p>
            <a:pPr marL="0" indent="0" algn="just" rtl="0">
              <a:lnSpc>
                <a:spcPct val="115000"/>
              </a:lnSpc>
              <a:spcAft>
                <a:spcPts val="1000"/>
              </a:spcAft>
              <a:buNone/>
            </a:pPr>
            <a:r>
              <a:rPr lang="en-US" dirty="0" smtClean="0">
                <a:solidFill>
                  <a:srgbClr val="C00000"/>
                </a:solidFill>
                <a:ea typeface="Calibri"/>
                <a:cs typeface="Arial"/>
              </a:rPr>
              <a:t>Laboratory </a:t>
            </a:r>
            <a:r>
              <a:rPr lang="en-US" dirty="0">
                <a:solidFill>
                  <a:srgbClr val="C00000"/>
                </a:solidFill>
                <a:ea typeface="Calibri"/>
                <a:cs typeface="Arial"/>
              </a:rPr>
              <a:t>Diagnosis</a:t>
            </a:r>
            <a:endParaRPr lang="en-US" sz="1800" dirty="0">
              <a:solidFill>
                <a:srgbClr val="C00000"/>
              </a:solidFill>
              <a:latin typeface="Calibri"/>
              <a:ea typeface="Calibri"/>
              <a:cs typeface="Arial"/>
            </a:endParaRPr>
          </a:p>
          <a:p>
            <a:pPr algn="just" rtl="0">
              <a:lnSpc>
                <a:spcPct val="115000"/>
              </a:lnSpc>
              <a:spcAft>
                <a:spcPts val="1000"/>
              </a:spcAft>
            </a:pPr>
            <a:r>
              <a:rPr lang="en-US" dirty="0">
                <a:ea typeface="Calibri"/>
                <a:cs typeface="Arial"/>
              </a:rPr>
              <a:t>A- PCR assay</a:t>
            </a:r>
            <a:r>
              <a:rPr lang="ar-IQ" dirty="0">
                <a:latin typeface="Calibri"/>
                <a:ea typeface="Calibri"/>
              </a:rPr>
              <a:t> :</a:t>
            </a:r>
            <a:endParaRPr lang="en-US" sz="1800" dirty="0">
              <a:latin typeface="Calibri"/>
              <a:ea typeface="Calibri"/>
              <a:cs typeface="Arial"/>
            </a:endParaRPr>
          </a:p>
          <a:p>
            <a:pPr marL="0" indent="0" algn="just" rtl="0">
              <a:lnSpc>
                <a:spcPct val="115000"/>
              </a:lnSpc>
              <a:spcAft>
                <a:spcPts val="1000"/>
              </a:spcAft>
              <a:buNone/>
            </a:pPr>
            <a:r>
              <a:rPr lang="en-US" dirty="0">
                <a:ea typeface="Calibri"/>
                <a:cs typeface="Arial"/>
              </a:rPr>
              <a:t>Detection of viral DNA by using PCR is the most important diagnostic materials in lab</a:t>
            </a:r>
            <a:r>
              <a:rPr lang="ar-IQ" dirty="0">
                <a:latin typeface="Calibri"/>
                <a:ea typeface="Calibri"/>
              </a:rPr>
              <a:t>.</a:t>
            </a:r>
            <a:endParaRPr lang="en-US" sz="1800" dirty="0">
              <a:latin typeface="Calibri"/>
              <a:ea typeface="Calibri"/>
              <a:cs typeface="Arial"/>
            </a:endParaRPr>
          </a:p>
          <a:p>
            <a:pPr algn="just" rtl="0">
              <a:lnSpc>
                <a:spcPct val="115000"/>
              </a:lnSpc>
              <a:spcAft>
                <a:spcPts val="1000"/>
              </a:spcAft>
            </a:pPr>
            <a:r>
              <a:rPr lang="en-US" dirty="0">
                <a:ea typeface="Calibri"/>
                <a:cs typeface="Arial"/>
              </a:rPr>
              <a:t>B- Serology</a:t>
            </a:r>
            <a:r>
              <a:rPr lang="ar-IQ" dirty="0">
                <a:latin typeface="Calibri"/>
                <a:ea typeface="Calibri"/>
              </a:rPr>
              <a:t> :</a:t>
            </a:r>
            <a:endParaRPr lang="en-US" sz="1800" dirty="0">
              <a:latin typeface="Calibri"/>
              <a:ea typeface="Calibri"/>
              <a:cs typeface="Arial"/>
            </a:endParaRPr>
          </a:p>
          <a:p>
            <a:pPr marL="0" indent="0" algn="just" rtl="0">
              <a:lnSpc>
                <a:spcPct val="115000"/>
              </a:lnSpc>
              <a:spcAft>
                <a:spcPts val="1000"/>
              </a:spcAft>
              <a:buNone/>
            </a:pPr>
            <a:r>
              <a:rPr lang="en-US" dirty="0">
                <a:ea typeface="Calibri"/>
                <a:cs typeface="Arial"/>
              </a:rPr>
              <a:t>Detection of </a:t>
            </a:r>
            <a:r>
              <a:rPr lang="en-US" dirty="0" err="1">
                <a:ea typeface="Calibri"/>
                <a:cs typeface="Arial"/>
              </a:rPr>
              <a:t>IgM</a:t>
            </a:r>
            <a:r>
              <a:rPr lang="en-US" dirty="0">
                <a:ea typeface="Calibri"/>
                <a:cs typeface="Arial"/>
              </a:rPr>
              <a:t> in serum indicate of recent infection</a:t>
            </a:r>
            <a:r>
              <a:rPr lang="ar-IQ" dirty="0">
                <a:latin typeface="Calibri"/>
                <a:ea typeface="Calibri"/>
              </a:rPr>
              <a:t>.</a:t>
            </a:r>
            <a:endParaRPr lang="en-US" sz="1800" dirty="0">
              <a:latin typeface="Calibri"/>
              <a:ea typeface="Calibri"/>
              <a:cs typeface="Arial"/>
            </a:endParaRPr>
          </a:p>
          <a:p>
            <a:pPr marL="0" indent="0">
              <a:buNone/>
            </a:pPr>
            <a:endParaRPr lang="ar-IQ" dirty="0"/>
          </a:p>
        </p:txBody>
      </p:sp>
    </p:spTree>
    <p:extLst>
      <p:ext uri="{BB962C8B-B14F-4D97-AF65-F5344CB8AC3E}">
        <p14:creationId xmlns:p14="http://schemas.microsoft.com/office/powerpoint/2010/main" val="35279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30" y="332656"/>
            <a:ext cx="7434186"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6573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36</TotalTime>
  <Words>587</Words>
  <Application>Microsoft Office PowerPoint</Application>
  <PresentationFormat>عرض على الشاشة (3:4)‏</PresentationFormat>
  <Paragraphs>32</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NewsPrint</vt:lpstr>
      <vt:lpstr>عرض تقديمي في PowerPoint</vt:lpstr>
      <vt:lpstr>ONCOVIRUSES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Alrawasi</dc:creator>
  <cp:lastModifiedBy>DR.Ahmed Saker 2O11</cp:lastModifiedBy>
  <cp:revision>11</cp:revision>
  <dcterms:created xsi:type="dcterms:W3CDTF">2019-09-21T21:22:17Z</dcterms:created>
  <dcterms:modified xsi:type="dcterms:W3CDTF">2019-09-25T20:01:27Z</dcterms:modified>
</cp:coreProperties>
</file>